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notesSlides/notesSlide1.xml" ContentType="application/vnd.openxmlformats-officedocument.presentationml.notesSlide+xml"/>
  <Override PartName="/ppt/notesSlides/_rels/notesSlide8.xml.rels" ContentType="application/vnd.openxmlformats-package.relationships+xml"/>
  <Override PartName="/ppt/notesSlides/_rels/notesSlide7.xml.rels" ContentType="application/vnd.openxmlformats-package.relationships+xml"/>
  <Override PartName="/ppt/notesSlides/_rels/notesSlide6.xml.rels" ContentType="application/vnd.openxmlformats-package.relationships+xml"/>
  <Override PartName="/ppt/notesSlides/_rels/notesSlide5.xml.rels" ContentType="application/vnd.openxmlformats-package.relationships+xml"/>
  <Override PartName="/ppt/notesSlides/_rels/notesSlide4.xml.rels" ContentType="application/vnd.openxmlformats-package.relationships+xml"/>
  <Override PartName="/ppt/notesSlides/_rels/notesSlide3.xml.rels" ContentType="application/vnd.openxmlformats-package.relationships+xml"/>
  <Override PartName="/ppt/notesSlides/_rels/notesSlide2.xml.rels" ContentType="application/vnd.openxmlformats-package.relationships+xml"/>
  <Override PartName="/ppt/notesSlides/_rels/notesSlide1.xml.rels" ContentType="application/vnd.openxmlformats-package.relationship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Props.xml" ContentType="application/vnd.openxmlformats-officedocument.presentationml.presPro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1.xml" ContentType="application/vnd.openxmlformats-officedocument.theme+xml"/>
  <Override PartName="/ppt/theme/theme13.xml" ContentType="application/vnd.openxmlformats-officedocument.theme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media/image1.png" ContentType="image/png"/>
  <Override PartName="/ppt/media/image2.png" ContentType="image/png"/>
  <Override PartName="/ppt/media/image3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9144000" cy="6858000"/>
  <p:notesSz cx="6797675" cy="992505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1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sldImg"/>
          </p:nvPr>
        </p:nvSpPr>
        <p:spPr>
          <a:xfrm>
            <a:off x="0" y="81252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ru-RU" sz="4400" spc="-1" strike="noStrike">
                <a:solidFill>
                  <a:srgbClr val="000000"/>
                </a:solidFill>
                <a:latin typeface="Open Sans"/>
              </a:rPr>
              <a:t>Для перемещения страницы щёлкните мышью</a:t>
            </a:r>
            <a:endParaRPr b="0" lang="ru-RU" sz="4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buNone/>
            </a:pPr>
            <a:r>
              <a:rPr b="0" lang="ru-RU" sz="2000" spc="-1" strike="noStrike">
                <a:solidFill>
                  <a:srgbClr val="000000"/>
                </a:solidFill>
                <a:latin typeface="Open Sans"/>
              </a:rPr>
              <a:t>Для правки формата примечаний щёлкните мышью</a:t>
            </a:r>
            <a:endParaRPr b="0" lang="ru-RU" sz="20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empora LGC Uni"/>
              </a:rPr>
              <a:t>&lt;верхний колонтитул&gt;</a:t>
            </a:r>
            <a:endParaRPr b="0" lang="ru-RU" sz="1400" spc="-1" strike="noStrike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46" name="PlaceHolder 4"/>
          <p:cNvSpPr>
            <a:spLocks noGrp="1"/>
          </p:cNvSpPr>
          <p:nvPr>
            <p:ph type="dt" idx="4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ru-RU" sz="1400" spc="-1" strike="noStrike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 algn="r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empora LGC Uni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47" name="PlaceHolder 5"/>
          <p:cNvSpPr>
            <a:spLocks noGrp="1"/>
          </p:cNvSpPr>
          <p:nvPr>
            <p:ph type="ftr" idx="5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empora LGC Uni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48" name="PlaceHolder 6"/>
          <p:cNvSpPr>
            <a:spLocks noGrp="1"/>
          </p:cNvSpPr>
          <p:nvPr>
            <p:ph type="sldNum" idx="6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ru-RU" sz="1400" spc="-1" strike="noStrike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 algn="r">
              <a:buNone/>
            </a:pPr>
            <a:fld id="{B165E1C8-601F-4FA7-AECF-760638F256AC}" type="slidenum">
              <a:rPr b="0" lang="ru-RU" sz="1400" spc="-1" strike="noStrike">
                <a:solidFill>
                  <a:srgbClr val="000000"/>
                </a:solidFill>
                <a:latin typeface="Tempora LGC Uni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Tempora LGC Un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sldImg"/>
          </p:nvPr>
        </p:nvSpPr>
        <p:spPr>
          <a:xfrm>
            <a:off x="920880" y="744480"/>
            <a:ext cx="4946760" cy="3711600"/>
          </a:xfrm>
          <a:prstGeom prst="rect">
            <a:avLst/>
          </a:prstGeom>
          <a:ln w="0">
            <a:noFill/>
          </a:ln>
        </p:spPr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28080" cy="445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buNone/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 type="sldNum" idx="7"/>
          </p:nvPr>
        </p:nvSpPr>
        <p:spPr>
          <a:xfrm>
            <a:off x="3849840" y="9426960"/>
            <a:ext cx="2935440" cy="48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 indent="0">
              <a:buNone/>
            </a:pPr>
            <a:endParaRPr b="0" lang="ru-RU" sz="1400" spc="-1" strike="noStrike">
              <a:solidFill>
                <a:srgbClr val="000000"/>
              </a:solidFill>
              <a:latin typeface="Tempora LGC Uni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sldImg"/>
          </p:nvPr>
        </p:nvSpPr>
        <p:spPr>
          <a:xfrm>
            <a:off x="920880" y="744480"/>
            <a:ext cx="4948920" cy="3711960"/>
          </a:xfrm>
          <a:prstGeom prst="rect">
            <a:avLst/>
          </a:prstGeom>
          <a:ln w="0">
            <a:noFill/>
          </a:ln>
        </p:spPr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28080" cy="445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buNone/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17" name="PlaceHolder 3"/>
          <p:cNvSpPr>
            <a:spLocks noGrp="1"/>
          </p:cNvSpPr>
          <p:nvPr>
            <p:ph type="sldNum" idx="8"/>
          </p:nvPr>
        </p:nvSpPr>
        <p:spPr>
          <a:xfrm>
            <a:off x="3849840" y="9426960"/>
            <a:ext cx="2935440" cy="48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 indent="0">
              <a:buNone/>
            </a:pPr>
            <a:endParaRPr b="0" lang="ru-RU" sz="1400" spc="-1" strike="noStrike">
              <a:solidFill>
                <a:srgbClr val="000000"/>
              </a:solidFill>
              <a:latin typeface="Tempora LGC Uni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sldImg"/>
          </p:nvPr>
        </p:nvSpPr>
        <p:spPr>
          <a:xfrm>
            <a:off x="920880" y="744480"/>
            <a:ext cx="4948920" cy="3711960"/>
          </a:xfrm>
          <a:prstGeom prst="rect">
            <a:avLst/>
          </a:prstGeom>
          <a:ln w="0">
            <a:noFill/>
          </a:ln>
        </p:spPr>
      </p:sp>
      <p:sp>
        <p:nvSpPr>
          <p:cNvPr id="119" name="PlaceHolder 2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28080" cy="445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buNone/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20" name="PlaceHolder 3"/>
          <p:cNvSpPr>
            <a:spLocks noGrp="1"/>
          </p:cNvSpPr>
          <p:nvPr>
            <p:ph type="sldNum" idx="9"/>
          </p:nvPr>
        </p:nvSpPr>
        <p:spPr>
          <a:xfrm>
            <a:off x="3849840" y="9426960"/>
            <a:ext cx="2935440" cy="48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 indent="0">
              <a:buNone/>
            </a:pPr>
            <a:endParaRPr b="0" lang="ru-RU" sz="1400" spc="-1" strike="noStrike">
              <a:solidFill>
                <a:srgbClr val="000000"/>
              </a:solidFill>
              <a:latin typeface="Tempora LGC Uni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sldImg"/>
          </p:nvPr>
        </p:nvSpPr>
        <p:spPr>
          <a:xfrm>
            <a:off x="920880" y="744480"/>
            <a:ext cx="4948560" cy="3711600"/>
          </a:xfrm>
          <a:prstGeom prst="rect">
            <a:avLst/>
          </a:prstGeom>
          <a:ln w="0">
            <a:noFill/>
          </a:ln>
        </p:spPr>
      </p:sp>
      <p:sp>
        <p:nvSpPr>
          <p:cNvPr id="122" name="PlaceHolder 2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28080" cy="445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buNone/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23" name="PlaceHolder 3"/>
          <p:cNvSpPr>
            <a:spLocks noGrp="1"/>
          </p:cNvSpPr>
          <p:nvPr>
            <p:ph type="sldNum" idx="10"/>
          </p:nvPr>
        </p:nvSpPr>
        <p:spPr>
          <a:xfrm>
            <a:off x="3849840" y="9426960"/>
            <a:ext cx="2935440" cy="48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 indent="0">
              <a:buNone/>
            </a:pPr>
            <a:endParaRPr b="0" lang="ru-RU" sz="1400" spc="-1" strike="noStrike">
              <a:solidFill>
                <a:srgbClr val="000000"/>
              </a:solidFill>
              <a:latin typeface="Tempora LGC Uni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sldImg"/>
          </p:nvPr>
        </p:nvSpPr>
        <p:spPr>
          <a:xfrm>
            <a:off x="920880" y="744480"/>
            <a:ext cx="4948560" cy="3711600"/>
          </a:xfrm>
          <a:prstGeom prst="rect">
            <a:avLst/>
          </a:prstGeom>
          <a:ln w="0">
            <a:noFill/>
          </a:ln>
        </p:spPr>
      </p:sp>
      <p:sp>
        <p:nvSpPr>
          <p:cNvPr id="125" name="PlaceHolder 2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28080" cy="445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buNone/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26" name="PlaceHolder 3"/>
          <p:cNvSpPr>
            <a:spLocks noGrp="1"/>
          </p:cNvSpPr>
          <p:nvPr>
            <p:ph type="sldNum" idx="11"/>
          </p:nvPr>
        </p:nvSpPr>
        <p:spPr>
          <a:xfrm>
            <a:off x="3849840" y="9426960"/>
            <a:ext cx="2935440" cy="48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 indent="0">
              <a:buNone/>
            </a:pPr>
            <a:endParaRPr b="0" lang="ru-RU" sz="1400" spc="-1" strike="noStrike">
              <a:solidFill>
                <a:srgbClr val="000000"/>
              </a:solidFill>
              <a:latin typeface="Tempora LGC Uni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sldImg"/>
          </p:nvPr>
        </p:nvSpPr>
        <p:spPr>
          <a:xfrm>
            <a:off x="920880" y="744480"/>
            <a:ext cx="4949280" cy="3710880"/>
          </a:xfrm>
          <a:prstGeom prst="rect">
            <a:avLst/>
          </a:prstGeom>
          <a:ln w="0">
            <a:noFill/>
          </a:ln>
        </p:spPr>
      </p:sp>
      <p:sp>
        <p:nvSpPr>
          <p:cNvPr id="128" name="PlaceHolder 2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28080" cy="445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buNone/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29" name="PlaceHolder 3"/>
          <p:cNvSpPr>
            <a:spLocks noGrp="1"/>
          </p:cNvSpPr>
          <p:nvPr>
            <p:ph type="sldNum" idx="12"/>
          </p:nvPr>
        </p:nvSpPr>
        <p:spPr>
          <a:xfrm>
            <a:off x="3849840" y="9426960"/>
            <a:ext cx="2935440" cy="48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 indent="0">
              <a:buNone/>
            </a:pPr>
            <a:endParaRPr b="0" lang="ru-RU" sz="1400" spc="-1" strike="noStrike">
              <a:solidFill>
                <a:srgbClr val="000000"/>
              </a:solidFill>
              <a:latin typeface="Tempora LGC Uni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sldImg"/>
          </p:nvPr>
        </p:nvSpPr>
        <p:spPr>
          <a:xfrm>
            <a:off x="920880" y="744480"/>
            <a:ext cx="4949280" cy="3710880"/>
          </a:xfrm>
          <a:prstGeom prst="rect">
            <a:avLst/>
          </a:prstGeom>
          <a:ln w="0">
            <a:noFill/>
          </a:ln>
        </p:spPr>
      </p:sp>
      <p:sp>
        <p:nvSpPr>
          <p:cNvPr id="131" name="PlaceHolder 2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28080" cy="445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buNone/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32" name="PlaceHolder 3"/>
          <p:cNvSpPr>
            <a:spLocks noGrp="1"/>
          </p:cNvSpPr>
          <p:nvPr>
            <p:ph type="sldNum" idx="13"/>
          </p:nvPr>
        </p:nvSpPr>
        <p:spPr>
          <a:xfrm>
            <a:off x="3849840" y="9426960"/>
            <a:ext cx="2935440" cy="48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 indent="0">
              <a:buNone/>
            </a:pPr>
            <a:endParaRPr b="0" lang="ru-RU" sz="1400" spc="-1" strike="noStrike">
              <a:solidFill>
                <a:srgbClr val="000000"/>
              </a:solidFill>
              <a:latin typeface="Tempora LGC Uni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sldImg"/>
          </p:nvPr>
        </p:nvSpPr>
        <p:spPr>
          <a:xfrm>
            <a:off x="920880" y="744480"/>
            <a:ext cx="4949280" cy="3710880"/>
          </a:xfrm>
          <a:prstGeom prst="rect">
            <a:avLst/>
          </a:prstGeom>
          <a:ln w="0">
            <a:noFill/>
          </a:ln>
        </p:spPr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28080" cy="445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buNone/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sldNum" idx="14"/>
          </p:nvPr>
        </p:nvSpPr>
        <p:spPr>
          <a:xfrm>
            <a:off x="3849840" y="9426960"/>
            <a:ext cx="2935440" cy="48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 indent="0">
              <a:buNone/>
            </a:pPr>
            <a:endParaRPr b="0" lang="ru-RU" sz="1400" spc="-1" strike="noStrike">
              <a:solidFill>
                <a:srgbClr val="000000"/>
              </a:solidFill>
              <a:latin typeface="Tempora LGC Uni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1B6B643-D491-4B66-8A87-95C30C90468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876B0F9-9CA2-4925-826E-9FDE05E5465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8E8C4E1-78FD-461E-B9AC-AF29F37BF0EB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4992" lnSpcReduction="1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4992" lnSpcReduction="1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4992" lnSpcReduction="1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4992" lnSpcReduction="1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4992" lnSpcReduction="1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2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4992" lnSpcReduction="1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86FC543-0E1C-4241-92FC-DC780395C01E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71EFC1B-1F68-488C-9F04-E86E88213B4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92D0883-685F-4449-A525-B24F06A72F1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ABD4A7A-DC3F-43A3-A634-1CA23B7B6C7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8CD05A5-8700-49E0-B80B-2F0EF8E31A8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44FBA7E-6560-4F6B-9C24-05F679C002E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251F573-BA42-432B-84B9-587CBCD1D7A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F04D071-4DB5-47D3-A9CF-102D6D47FA3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3F6C602-A00A-447A-990A-46F31E1F63C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222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222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88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ftr" idx="1"/>
          </p:nvPr>
        </p:nvSpPr>
        <p:spPr>
          <a:xfrm>
            <a:off x="3124080" y="6356520"/>
            <a:ext cx="2884680" cy="354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empora LGC Uni"/>
                <a:ea typeface="DejaVu Sans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empora LGC Uni"/>
                <a:ea typeface="DejaVu Sans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5" name="PlaceHolder 6"/>
          <p:cNvSpPr>
            <a:spLocks noGrp="1"/>
          </p:cNvSpPr>
          <p:nvPr>
            <p:ph type="sldNum" idx="2"/>
          </p:nvPr>
        </p:nvSpPr>
        <p:spPr>
          <a:xfrm>
            <a:off x="6553080" y="6356520"/>
            <a:ext cx="2122920" cy="354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800" spc="-1" strike="noStrike">
                <a:solidFill>
                  <a:srgbClr val="000000"/>
                </a:solidFill>
                <a:latin typeface="Arial"/>
                <a:ea typeface="DejaVu Sans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fld id="{447143F4-5060-44C9-8338-F4469DFA6057}" type="slidenum">
              <a:rPr b="0" lang="ru-RU" sz="1800" spc="-1" strike="noStrike">
                <a:solidFill>
                  <a:srgbClr val="000000"/>
                </a:solidFill>
                <a:latin typeface="Arial"/>
                <a:ea typeface="DejaVu Sans"/>
              </a:rPr>
              <a:t>&lt;номер&gt;</a:t>
            </a:fld>
            <a:endParaRPr b="0" lang="ru-RU" sz="1800" spc="-1" strike="noStrike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6" name="PlaceHolder 7"/>
          <p:cNvSpPr>
            <a:spLocks noGrp="1"/>
          </p:cNvSpPr>
          <p:nvPr>
            <p:ph type="dt" idx="3"/>
          </p:nvPr>
        </p:nvSpPr>
        <p:spPr>
          <a:xfrm>
            <a:off x="457200" y="6356520"/>
            <a:ext cx="2122920" cy="354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empora LGC Uni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empora LGC Un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<Relationship Id="rId3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<Relationship Id="rId3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hyperlink" Target="kodeks://link/d?nd=420352170&amp;mark=000000000000000000000000000000000000000000000000007DE0K8" TargetMode="External"/><Relationship Id="rId4" Type="http://schemas.openxmlformats.org/officeDocument/2006/relationships/hyperlink" Target="kodeks://link/d?nd=902227764&amp;mark=00000000000000000000000000000000000000000000000000A920NM" TargetMode="External"/><Relationship Id="rId5" Type="http://schemas.openxmlformats.org/officeDocument/2006/relationships/hyperlink" Target="kodeks://link/d?nd=420352170&amp;mark=000000000000000000000000000000000000000000000000007DK0KB" TargetMode="External"/><Relationship Id="rId6" Type="http://schemas.openxmlformats.org/officeDocument/2006/relationships/slideLayout" Target="../slideLayouts/slideLayout9.xml"/><Relationship Id="rId7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<Relationship Id="rId3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9.xml"/><Relationship Id="rId4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<Relationship Id="rId3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<Relationship Id="rId3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<Relationship Id="rId3" Type="http://schemas.openxmlformats.org/officeDocument/2006/relationships/notesSlide" Target="../notesSlides/notesSlide8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Группа 1"/>
          <p:cNvGrpSpPr/>
          <p:nvPr/>
        </p:nvGrpSpPr>
        <p:grpSpPr>
          <a:xfrm>
            <a:off x="107280" y="98640"/>
            <a:ext cx="8974800" cy="1396440"/>
            <a:chOff x="107280" y="98640"/>
            <a:chExt cx="8974800" cy="1396440"/>
          </a:xfrm>
        </p:grpSpPr>
        <p:sp>
          <p:nvSpPr>
            <p:cNvPr id="50" name="Заголовок 5"/>
            <p:cNvSpPr/>
            <p:nvPr/>
          </p:nvSpPr>
          <p:spPr>
            <a:xfrm>
              <a:off x="1624680" y="190440"/>
              <a:ext cx="6988320" cy="10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rmAutofit/>
            </a:bodyPr>
            <a:p>
              <a:pPr algn="ctr" defTabSz="914400">
                <a:lnSpc>
                  <a:spcPct val="100000"/>
                </a:lnSpc>
                <a:tabLst>
                  <a:tab algn="l" pos="0"/>
                </a:tabLst>
              </a:pPr>
              <a:r>
                <a:rPr b="1" lang="ru-RU" sz="2000" spc="-1" strike="noStrike">
                  <a:solidFill>
                    <a:schemeClr val="accent3">
                      <a:lumMod val="75000"/>
                    </a:schemeClr>
                  </a:solidFill>
                  <a:latin typeface="Times New Roman"/>
                  <a:ea typeface="DejaVu Sans"/>
                </a:rPr>
                <a:t>Северо-Западное управление </a:t>
              </a:r>
              <a:br>
                <a:rPr sz="2000"/>
              </a:br>
              <a:r>
                <a:rPr b="1" lang="ru-RU" sz="2000" spc="-1" strike="noStrike">
                  <a:solidFill>
                    <a:schemeClr val="accent3">
                      <a:lumMod val="75000"/>
                    </a:schemeClr>
                  </a:solidFill>
                  <a:latin typeface="Times New Roman"/>
                  <a:ea typeface="DejaVu Sans"/>
                </a:rPr>
                <a:t>Ростехнадзора </a:t>
              </a:r>
              <a:endParaRPr b="0" lang="ru-RU" sz="2000" spc="-1" strike="noStrike">
                <a:solidFill>
                  <a:srgbClr val="000000"/>
                </a:solidFill>
                <a:latin typeface="Open Sans"/>
              </a:endParaRPr>
            </a:p>
          </p:txBody>
        </p:sp>
        <p:cxnSp>
          <p:nvCxnSpPr>
            <p:cNvPr id="51" name="Прямая соединительная линия 7"/>
            <p:cNvCxnSpPr/>
            <p:nvPr/>
          </p:nvCxnSpPr>
          <p:spPr>
            <a:xfrm>
              <a:off x="107280" y="1407600"/>
              <a:ext cx="8975160" cy="10800"/>
            </a:xfrm>
            <a:prstGeom prst="straightConnector1">
              <a:avLst/>
            </a:prstGeom>
            <a:ln w="76200">
              <a:solidFill>
                <a:srgbClr val="ff0000"/>
              </a:solidFill>
              <a:round/>
            </a:ln>
          </p:spPr>
        </p:cxnSp>
        <p:cxnSp>
          <p:nvCxnSpPr>
            <p:cNvPr id="52" name="Прямая соединительная линия 8"/>
            <p:cNvCxnSpPr/>
            <p:nvPr/>
          </p:nvCxnSpPr>
          <p:spPr>
            <a:xfrm>
              <a:off x="107280" y="1484640"/>
              <a:ext cx="8975160" cy="10800"/>
            </a:xfrm>
            <a:prstGeom prst="straightConnector1">
              <a:avLst/>
            </a:prstGeom>
            <a:ln w="76200">
              <a:solidFill>
                <a:srgbClr val="00b050"/>
              </a:solidFill>
              <a:round/>
            </a:ln>
          </p:spPr>
        </p:cxnSp>
        <p:pic>
          <p:nvPicPr>
            <p:cNvPr id="53" name="Picture 2" descr=""/>
            <p:cNvPicPr/>
            <p:nvPr/>
          </p:nvPicPr>
          <p:blipFill>
            <a:blip r:embed="rId1"/>
            <a:stretch/>
          </p:blipFill>
          <p:spPr>
            <a:xfrm>
              <a:off x="565920" y="98640"/>
              <a:ext cx="906840" cy="11444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4" name="Прямоугольник 11"/>
          <p:cNvSpPr/>
          <p:nvPr/>
        </p:nvSpPr>
        <p:spPr>
          <a:xfrm>
            <a:off x="1260000" y="1631160"/>
            <a:ext cx="6829920" cy="293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ru-RU" sz="18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ДОКЛАД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Заместителя начальника отдела по надзору за тепловыми энергоустановками и энергосбережения Северо-Западного управления Ростехнадзора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Литвина Михаила Валерьевича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defTabSz="914400">
              <a:lnSpc>
                <a:spcPct val="90000"/>
              </a:lnSpc>
            </a:pPr>
            <a:endParaRPr b="0" lang="ru-RU" sz="4000" spc="-1" strike="noStrike">
              <a:solidFill>
                <a:srgbClr val="000000"/>
              </a:solidFill>
              <a:latin typeface="Open Sans"/>
            </a:endParaRPr>
          </a:p>
          <a:p>
            <a:pPr defTabSz="914400">
              <a:lnSpc>
                <a:spcPct val="90000"/>
              </a:lnSpc>
            </a:pPr>
            <a:endParaRPr b="0" lang="ru-RU" sz="4000" spc="-1" strike="noStrike">
              <a:solidFill>
                <a:srgbClr val="000000"/>
              </a:solidFill>
              <a:latin typeface="Open Sans"/>
            </a:endParaRPr>
          </a:p>
          <a:p>
            <a:pPr defTabSz="914400">
              <a:lnSpc>
                <a:spcPct val="100000"/>
              </a:lnSpc>
            </a:pPr>
            <a:endParaRPr b="0" lang="ru-RU" sz="1100" spc="-1" strike="noStrike">
              <a:solidFill>
                <a:srgbClr val="000000"/>
              </a:solidFill>
              <a:latin typeface="Open Sans"/>
            </a:endParaRPr>
          </a:p>
          <a:p>
            <a:pPr defTabSz="914400">
              <a:lnSpc>
                <a:spcPct val="100000"/>
              </a:lnSpc>
            </a:pP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55" name="Rectangle 21"/>
          <p:cNvSpPr/>
          <p:nvPr/>
        </p:nvSpPr>
        <p:spPr>
          <a:xfrm>
            <a:off x="45720" y="3960000"/>
            <a:ext cx="8953560" cy="268956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129960" rIns="129960" tIns="65160" bIns="6516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ru-RU" sz="20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«О вступлении в силу «Правил технической эксплуатации объектов теплоснабжения и теплопотребляющих установок»</a:t>
            </a:r>
            <a:endParaRPr b="0" lang="ru-RU" sz="20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26 ноября 2025 года</a:t>
            </a: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Санкт-Петербург</a:t>
            </a: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Группа 1"/>
          <p:cNvGrpSpPr/>
          <p:nvPr/>
        </p:nvGrpSpPr>
        <p:grpSpPr>
          <a:xfrm>
            <a:off x="107280" y="98640"/>
            <a:ext cx="8974800" cy="1396440"/>
            <a:chOff x="107280" y="98640"/>
            <a:chExt cx="8974800" cy="1396440"/>
          </a:xfrm>
        </p:grpSpPr>
        <p:sp>
          <p:nvSpPr>
            <p:cNvPr id="57" name="Заголовок 5"/>
            <p:cNvSpPr/>
            <p:nvPr/>
          </p:nvSpPr>
          <p:spPr>
            <a:xfrm>
              <a:off x="1624680" y="190440"/>
              <a:ext cx="6988320" cy="10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rmAutofit/>
            </a:bodyPr>
            <a:p>
              <a:pPr algn="ctr" defTabSz="914400">
                <a:lnSpc>
                  <a:spcPct val="100000"/>
                </a:lnSpc>
                <a:tabLst>
                  <a:tab algn="l" pos="0"/>
                </a:tabLst>
              </a:pPr>
              <a:r>
                <a:rPr b="1" lang="ru-RU" sz="2000" spc="-1" strike="noStrike">
                  <a:solidFill>
                    <a:schemeClr val="accent3">
                      <a:lumMod val="75000"/>
                    </a:schemeClr>
                  </a:solidFill>
                  <a:latin typeface="Times New Roman"/>
                  <a:ea typeface="DejaVu Sans"/>
                </a:rPr>
                <a:t>Северо-Западное управление </a:t>
              </a:r>
              <a:br>
                <a:rPr sz="2000"/>
              </a:br>
              <a:r>
                <a:rPr b="1" lang="ru-RU" sz="2000" spc="-1" strike="noStrike">
                  <a:solidFill>
                    <a:schemeClr val="accent3">
                      <a:lumMod val="75000"/>
                    </a:schemeClr>
                  </a:solidFill>
                  <a:latin typeface="Times New Roman"/>
                  <a:ea typeface="DejaVu Sans"/>
                </a:rPr>
                <a:t>Ростехнадзора </a:t>
              </a:r>
              <a:endParaRPr b="0" lang="ru-RU" sz="2000" spc="-1" strike="noStrike">
                <a:solidFill>
                  <a:srgbClr val="000000"/>
                </a:solidFill>
                <a:latin typeface="Open Sans"/>
              </a:endParaRPr>
            </a:p>
          </p:txBody>
        </p:sp>
        <p:cxnSp>
          <p:nvCxnSpPr>
            <p:cNvPr id="58" name="Прямая соединительная линия 7"/>
            <p:cNvCxnSpPr/>
            <p:nvPr/>
          </p:nvCxnSpPr>
          <p:spPr>
            <a:xfrm>
              <a:off x="107280" y="1407600"/>
              <a:ext cx="8975160" cy="10800"/>
            </a:xfrm>
            <a:prstGeom prst="straightConnector1">
              <a:avLst/>
            </a:prstGeom>
            <a:ln w="76200">
              <a:solidFill>
                <a:srgbClr val="ff0000"/>
              </a:solidFill>
              <a:round/>
            </a:ln>
          </p:spPr>
        </p:cxnSp>
        <p:cxnSp>
          <p:nvCxnSpPr>
            <p:cNvPr id="59" name="Прямая соединительная линия 8"/>
            <p:cNvCxnSpPr/>
            <p:nvPr/>
          </p:nvCxnSpPr>
          <p:spPr>
            <a:xfrm>
              <a:off x="107280" y="1484640"/>
              <a:ext cx="8975160" cy="10800"/>
            </a:xfrm>
            <a:prstGeom prst="straightConnector1">
              <a:avLst/>
            </a:prstGeom>
            <a:ln w="76200">
              <a:solidFill>
                <a:srgbClr val="00b050"/>
              </a:solidFill>
              <a:round/>
            </a:ln>
          </p:spPr>
        </p:cxnSp>
        <p:pic>
          <p:nvPicPr>
            <p:cNvPr id="60" name="Picture 2" descr=""/>
            <p:cNvPicPr/>
            <p:nvPr/>
          </p:nvPicPr>
          <p:blipFill>
            <a:blip r:embed="rId1"/>
            <a:stretch/>
          </p:blipFill>
          <p:spPr>
            <a:xfrm>
              <a:off x="565920" y="98640"/>
              <a:ext cx="906840" cy="11444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61" name="Прямоугольник 10"/>
          <p:cNvSpPr/>
          <p:nvPr/>
        </p:nvSpPr>
        <p:spPr>
          <a:xfrm>
            <a:off x="4356000" y="6381360"/>
            <a:ext cx="4561200" cy="33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	</a:t>
            </a: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	</a:t>
            </a: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	</a:t>
            </a: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	</a:t>
            </a:r>
            <a:r>
              <a:rPr b="0" lang="ru-RU" sz="1600" spc="-1" strike="noStrike">
                <a:solidFill>
                  <a:srgbClr val="bfbfbf"/>
                </a:solidFill>
                <a:latin typeface="Times New Roman"/>
                <a:ea typeface="DejaVu Sans"/>
              </a:rPr>
              <a:t>Слайд 3</a:t>
            </a: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2" name="TextBox 2"/>
          <p:cNvSpPr/>
          <p:nvPr/>
        </p:nvSpPr>
        <p:spPr>
          <a:xfrm>
            <a:off x="532440" y="1846440"/>
            <a:ext cx="8467560" cy="28335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ru-RU" sz="18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Федеральный закон от 27.07.2010 № 190-ФЗ «О теплоснабжении»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Федеральный закон устанавливает правовые основы экономических отношений, возникающих в связи с производством, передачей, потреблением тепловой энергии, тепловой мощности, теплоносителя с использованием систем теплоснабжения, созданием, функционированием и развитием таких систем, а также определяет полномочия органов государственной власти, органов местного самоуправления по регулированию и контролю в сфере теплоснабжения, права и обязанности потребителей тепловой энергии, теплоснабжающих организаций, теплосетевых организаций, владельцев тепловых сетей, не являющихся теплосетевыми организациями.</a:t>
            </a:r>
            <a:r>
              <a:rPr b="1" lang="ru-RU" sz="18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3" name=""/>
          <p:cNvSpPr txBox="1"/>
          <p:nvPr/>
        </p:nvSpPr>
        <p:spPr>
          <a:xfrm>
            <a:off x="360000" y="5220000"/>
            <a:ext cx="8460000" cy="1162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ru-RU" sz="1000" spc="-1" strike="noStrike">
              <a:solidFill>
                <a:srgbClr val="000000"/>
              </a:solidFill>
              <a:latin typeface="Open Sans"/>
            </a:endParaRPr>
          </a:p>
          <a:p>
            <a:endParaRPr b="0" lang="ru-RU" sz="1000" spc="-1" strike="noStrike">
              <a:solidFill>
                <a:srgbClr val="000000"/>
              </a:solidFill>
              <a:latin typeface="Open Sans"/>
            </a:endParaRPr>
          </a:p>
          <a:p>
            <a:r>
              <a:rPr b="0" lang="ru-RU" sz="1000" spc="-1" strike="noStrike">
                <a:solidFill>
                  <a:srgbClr val="000000"/>
                </a:solidFill>
                <a:latin typeface="Open Sans"/>
              </a:rPr>
              <a:t> </a:t>
            </a:r>
            <a:endParaRPr b="0" lang="ru-RU" sz="10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4" name=""/>
          <p:cNvSpPr txBox="1"/>
          <p:nvPr/>
        </p:nvSpPr>
        <p:spPr>
          <a:xfrm>
            <a:off x="540000" y="4680000"/>
            <a:ext cx="8460000" cy="1896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just"/>
            <a:r>
              <a:rPr b="0" lang="ru-RU" sz="1600" spc="-1" strike="noStrike">
                <a:solidFill>
                  <a:srgbClr val="000000"/>
                </a:solidFill>
                <a:latin typeface="Times New Roman"/>
              </a:rPr>
              <a:t>Федеральным законом  от 01.05.2016 № 132-ФЗ  «О внесении изменений в Федеральный закон «О теплоснабжении» и отдельные законодательные акты Российской Федерации по вопросам обеспечения безопасности в сфере теплоснабжения» в закон о теплоснабжении  была введена статья  23_2. «Требования безопасности в сфере теплоснабжения» пункт 2, которой устанавливал, что  Правила технической эксплуатации объектов теплоснабжения и теплопотребляющих установок устанавливают обязательные требования безопасной эксплуатации объектов теплоснабжения, теплопотребляющих установок и входящих в их состав зданий, помещений, сооружений и оборудования.</a:t>
            </a:r>
            <a:endParaRPr b="0" lang="ru-RU" sz="16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Группа 6"/>
          <p:cNvGrpSpPr/>
          <p:nvPr/>
        </p:nvGrpSpPr>
        <p:grpSpPr>
          <a:xfrm>
            <a:off x="107280" y="98640"/>
            <a:ext cx="8974800" cy="1396440"/>
            <a:chOff x="107280" y="98640"/>
            <a:chExt cx="8974800" cy="1396440"/>
          </a:xfrm>
        </p:grpSpPr>
        <p:sp>
          <p:nvSpPr>
            <p:cNvPr id="66" name="Заголовок 6"/>
            <p:cNvSpPr/>
            <p:nvPr/>
          </p:nvSpPr>
          <p:spPr>
            <a:xfrm>
              <a:off x="1624680" y="190440"/>
              <a:ext cx="6988320" cy="10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rmAutofit/>
            </a:bodyPr>
            <a:p>
              <a:pPr algn="ctr" defTabSz="914400">
                <a:lnSpc>
                  <a:spcPct val="100000"/>
                </a:lnSpc>
                <a:tabLst>
                  <a:tab algn="l" pos="0"/>
                </a:tabLst>
              </a:pPr>
              <a:r>
                <a:rPr b="1" lang="ru-RU" sz="2000" spc="-1" strike="noStrike">
                  <a:solidFill>
                    <a:schemeClr val="accent3">
                      <a:lumMod val="75000"/>
                    </a:schemeClr>
                  </a:solidFill>
                  <a:latin typeface="Times New Roman"/>
                  <a:ea typeface="DejaVu Sans"/>
                </a:rPr>
                <a:t>Северо-Западное управление </a:t>
              </a:r>
              <a:br>
                <a:rPr sz="2000"/>
              </a:br>
              <a:r>
                <a:rPr b="1" lang="ru-RU" sz="2000" spc="-1" strike="noStrike">
                  <a:solidFill>
                    <a:schemeClr val="accent3">
                      <a:lumMod val="75000"/>
                    </a:schemeClr>
                  </a:solidFill>
                  <a:latin typeface="Times New Roman"/>
                  <a:ea typeface="DejaVu Sans"/>
                </a:rPr>
                <a:t>Ростехнадзора </a:t>
              </a:r>
              <a:endParaRPr b="0" lang="ru-RU" sz="2000" spc="-1" strike="noStrike">
                <a:solidFill>
                  <a:srgbClr val="000000"/>
                </a:solidFill>
                <a:latin typeface="Open Sans"/>
              </a:endParaRPr>
            </a:p>
          </p:txBody>
        </p:sp>
        <p:cxnSp>
          <p:nvCxnSpPr>
            <p:cNvPr id="67" name="Прямая соединительная линия 10"/>
            <p:cNvCxnSpPr/>
            <p:nvPr/>
          </p:nvCxnSpPr>
          <p:spPr>
            <a:xfrm>
              <a:off x="107280" y="1407600"/>
              <a:ext cx="8975160" cy="10800"/>
            </a:xfrm>
            <a:prstGeom prst="straightConnector1">
              <a:avLst/>
            </a:prstGeom>
            <a:ln w="76200">
              <a:solidFill>
                <a:srgbClr val="ff0000"/>
              </a:solidFill>
              <a:round/>
            </a:ln>
          </p:spPr>
        </p:cxnSp>
        <p:cxnSp>
          <p:nvCxnSpPr>
            <p:cNvPr id="68" name="Прямая соединительная линия 12"/>
            <p:cNvCxnSpPr/>
            <p:nvPr/>
          </p:nvCxnSpPr>
          <p:spPr>
            <a:xfrm>
              <a:off x="107280" y="1484640"/>
              <a:ext cx="8975160" cy="10800"/>
            </a:xfrm>
            <a:prstGeom prst="straightConnector1">
              <a:avLst/>
            </a:prstGeom>
            <a:ln w="76200">
              <a:solidFill>
                <a:srgbClr val="00b050"/>
              </a:solidFill>
              <a:round/>
            </a:ln>
          </p:spPr>
        </p:cxnSp>
        <p:pic>
          <p:nvPicPr>
            <p:cNvPr id="69" name="Picture 3" descr=""/>
            <p:cNvPicPr/>
            <p:nvPr/>
          </p:nvPicPr>
          <p:blipFill>
            <a:blip r:embed="rId1"/>
            <a:stretch/>
          </p:blipFill>
          <p:spPr>
            <a:xfrm>
              <a:off x="565920" y="98640"/>
              <a:ext cx="906840" cy="11444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70" name="Прямоугольник 3"/>
          <p:cNvSpPr/>
          <p:nvPr/>
        </p:nvSpPr>
        <p:spPr>
          <a:xfrm>
            <a:off x="4356000" y="6381360"/>
            <a:ext cx="4561200" cy="33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	</a:t>
            </a: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	</a:t>
            </a: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	</a:t>
            </a: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	</a:t>
            </a:r>
            <a:r>
              <a:rPr b="0" lang="ru-RU" sz="1600" spc="-1" strike="noStrike">
                <a:solidFill>
                  <a:srgbClr val="bfbfbf"/>
                </a:solidFill>
                <a:latin typeface="Times New Roman"/>
                <a:ea typeface="DejaVu Sans"/>
              </a:rPr>
              <a:t>Слайд 3</a:t>
            </a: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71" name="TextBox 6"/>
          <p:cNvSpPr/>
          <p:nvPr/>
        </p:nvSpPr>
        <p:spPr>
          <a:xfrm>
            <a:off x="360000" y="1800000"/>
            <a:ext cx="8467560" cy="36468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ru-RU" sz="18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Федеральный закон от 27.07.2010 № 190-ФЗ «О теплоснабжении» 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pic>
        <p:nvPicPr>
          <p:cNvPr id="72" name="" descr=""/>
          <p:cNvPicPr/>
          <p:nvPr/>
        </p:nvPicPr>
        <p:blipFill>
          <a:blip r:embed="rId2"/>
          <a:stretch/>
        </p:blipFill>
        <p:spPr>
          <a:xfrm>
            <a:off x="1071000" y="2340000"/>
            <a:ext cx="7029000" cy="1123560"/>
          </a:xfrm>
          <a:prstGeom prst="rect">
            <a:avLst/>
          </a:prstGeom>
          <a:ln w="0">
            <a:noFill/>
          </a:ln>
        </p:spPr>
      </p:pic>
      <p:sp>
        <p:nvSpPr>
          <p:cNvPr id="73" name=""/>
          <p:cNvSpPr txBox="1"/>
          <p:nvPr/>
        </p:nvSpPr>
        <p:spPr>
          <a:xfrm>
            <a:off x="360000" y="3960000"/>
            <a:ext cx="8460000" cy="189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ru-RU" sz="1000" spc="-1" strike="noStrike">
              <a:solidFill>
                <a:srgbClr val="000000"/>
              </a:solidFill>
              <a:latin typeface="Open Sans"/>
            </a:endParaRPr>
          </a:p>
          <a:p>
            <a:r>
              <a:rPr b="0" lang="ru-RU" sz="1600" spc="-1" strike="noStrike">
                <a:solidFill>
                  <a:srgbClr val="000000"/>
                </a:solidFill>
                <a:latin typeface="Times New Roman"/>
              </a:rPr>
              <a:t>Нормативные правовые акты федеральных органов исполнительной власти, устанавливающие требования безопасности в сфере теплоснабжения и принятые до дня вступления в силу </a:t>
            </a:r>
            <a:r>
              <a:rPr b="0" lang="ru-RU" sz="1600" spc="-1" strike="noStrike">
                <a:solidFill>
                  <a:srgbClr val="000000"/>
                </a:solidFill>
                <a:latin typeface="Times New Roman"/>
                <a:hlinkClick r:id="rId3"/>
              </a:rPr>
              <a:t>Федерального закона от 1 мая 2016 года N 132-ФЗ</a:t>
            </a:r>
            <a:r>
              <a:rPr b="0" lang="ru-RU" sz="1600" spc="-1" strike="noStrike">
                <a:solidFill>
                  <a:srgbClr val="000000"/>
                </a:solidFill>
                <a:latin typeface="Times New Roman"/>
              </a:rPr>
              <a:t>, подлежат обязательному исполнению до вступления в силу правил технической эксплуатации объектов теплоснабжения и теплопотребляющих установок, указанных в </a:t>
            </a:r>
            <a:r>
              <a:rPr b="0" lang="ru-RU" sz="1600" spc="-1" strike="noStrike">
                <a:solidFill>
                  <a:srgbClr val="000000"/>
                </a:solidFill>
                <a:latin typeface="Times New Roman"/>
                <a:hlinkClick r:id="rId4"/>
              </a:rPr>
              <a:t>статье 23_2 настоящего Федерального закона</a:t>
            </a:r>
            <a:r>
              <a:rPr b="0" lang="ru-RU" sz="1600" spc="-1" strike="noStrike">
                <a:solidFill>
                  <a:srgbClr val="000000"/>
                </a:solidFill>
                <a:latin typeface="Times New Roman"/>
              </a:rPr>
              <a:t> (в редакции </a:t>
            </a:r>
            <a:r>
              <a:rPr b="0" lang="ru-RU" sz="1600" spc="-1" strike="noStrike">
                <a:solidFill>
                  <a:srgbClr val="000000"/>
                </a:solidFill>
                <a:latin typeface="Times New Roman"/>
                <a:hlinkClick r:id="rId5"/>
              </a:rPr>
              <a:t>Федерального закона от 1 мая 2016 года N 132-ФЗ</a:t>
            </a:r>
            <a:r>
              <a:rPr b="0" lang="ru-RU" sz="1600" spc="-1" strike="noStrike">
                <a:solidFill>
                  <a:srgbClr val="000000"/>
                </a:solidFill>
                <a:latin typeface="Times New Roman"/>
              </a:rPr>
              <a:t>).</a:t>
            </a: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Группа 2"/>
          <p:cNvGrpSpPr/>
          <p:nvPr/>
        </p:nvGrpSpPr>
        <p:grpSpPr>
          <a:xfrm>
            <a:off x="107280" y="98640"/>
            <a:ext cx="8974800" cy="1396440"/>
            <a:chOff x="107280" y="98640"/>
            <a:chExt cx="8974800" cy="1396440"/>
          </a:xfrm>
        </p:grpSpPr>
        <p:sp>
          <p:nvSpPr>
            <p:cNvPr id="75" name="Заголовок 1"/>
            <p:cNvSpPr/>
            <p:nvPr/>
          </p:nvSpPr>
          <p:spPr>
            <a:xfrm>
              <a:off x="1624680" y="190440"/>
              <a:ext cx="6988320" cy="10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rmAutofit/>
            </a:bodyPr>
            <a:p>
              <a:pPr algn="ctr" defTabSz="914400">
                <a:lnSpc>
                  <a:spcPct val="100000"/>
                </a:lnSpc>
                <a:tabLst>
                  <a:tab algn="l" pos="0"/>
                </a:tabLst>
              </a:pPr>
              <a:r>
                <a:rPr b="1" lang="ru-RU" sz="2000" spc="-1" strike="noStrike">
                  <a:solidFill>
                    <a:schemeClr val="accent3">
                      <a:lumMod val="75000"/>
                    </a:schemeClr>
                  </a:solidFill>
                  <a:latin typeface="Times New Roman"/>
                  <a:ea typeface="DejaVu Sans"/>
                </a:rPr>
                <a:t>Северо-Западное управление </a:t>
              </a:r>
              <a:br>
                <a:rPr sz="2000"/>
              </a:br>
              <a:r>
                <a:rPr b="1" lang="ru-RU" sz="2000" spc="-1" strike="noStrike">
                  <a:solidFill>
                    <a:schemeClr val="accent3">
                      <a:lumMod val="75000"/>
                    </a:schemeClr>
                  </a:solidFill>
                  <a:latin typeface="Times New Roman"/>
                  <a:ea typeface="DejaVu Sans"/>
                </a:rPr>
                <a:t>Ростехнадзора </a:t>
              </a:r>
              <a:endParaRPr b="0" lang="ru-RU" sz="2000" spc="-1" strike="noStrike">
                <a:solidFill>
                  <a:srgbClr val="000000"/>
                </a:solidFill>
                <a:latin typeface="Open Sans"/>
              </a:endParaRPr>
            </a:p>
          </p:txBody>
        </p:sp>
        <p:cxnSp>
          <p:nvCxnSpPr>
            <p:cNvPr id="76" name="Прямая соединительная линия 1"/>
            <p:cNvCxnSpPr/>
            <p:nvPr/>
          </p:nvCxnSpPr>
          <p:spPr>
            <a:xfrm>
              <a:off x="107280" y="1407600"/>
              <a:ext cx="8975160" cy="10800"/>
            </a:xfrm>
            <a:prstGeom prst="straightConnector1">
              <a:avLst/>
            </a:prstGeom>
            <a:ln w="76200">
              <a:solidFill>
                <a:srgbClr val="ff0000"/>
              </a:solidFill>
              <a:round/>
            </a:ln>
          </p:spPr>
        </p:cxnSp>
        <p:cxnSp>
          <p:nvCxnSpPr>
            <p:cNvPr id="77" name="Прямая соединительная линия 2"/>
            <p:cNvCxnSpPr/>
            <p:nvPr/>
          </p:nvCxnSpPr>
          <p:spPr>
            <a:xfrm>
              <a:off x="107280" y="1484640"/>
              <a:ext cx="8975160" cy="10800"/>
            </a:xfrm>
            <a:prstGeom prst="straightConnector1">
              <a:avLst/>
            </a:prstGeom>
            <a:ln w="76200">
              <a:solidFill>
                <a:srgbClr val="00b050"/>
              </a:solidFill>
              <a:round/>
            </a:ln>
          </p:spPr>
        </p:cxnSp>
        <p:pic>
          <p:nvPicPr>
            <p:cNvPr id="78" name="Picture 1" descr=""/>
            <p:cNvPicPr/>
            <p:nvPr/>
          </p:nvPicPr>
          <p:blipFill>
            <a:blip r:embed="rId1"/>
            <a:stretch/>
          </p:blipFill>
          <p:spPr>
            <a:xfrm>
              <a:off x="565920" y="98640"/>
              <a:ext cx="906840" cy="11444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79" name="Прямоугольник 1"/>
          <p:cNvSpPr/>
          <p:nvPr/>
        </p:nvSpPr>
        <p:spPr>
          <a:xfrm>
            <a:off x="4356000" y="6381360"/>
            <a:ext cx="4561200" cy="33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	</a:t>
            </a: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	</a:t>
            </a: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	</a:t>
            </a: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	</a:t>
            </a:r>
            <a:r>
              <a:rPr b="0" lang="ru-RU" sz="1600" spc="-1" strike="noStrike">
                <a:solidFill>
                  <a:srgbClr val="bfbfbf"/>
                </a:solidFill>
                <a:latin typeface="Times New Roman"/>
                <a:ea typeface="DejaVu Sans"/>
              </a:rPr>
              <a:t>Слайд 3</a:t>
            </a: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80" name="TextBox 1"/>
          <p:cNvSpPr/>
          <p:nvPr/>
        </p:nvSpPr>
        <p:spPr>
          <a:xfrm>
            <a:off x="360000" y="1863000"/>
            <a:ext cx="8467560" cy="47538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marL="216000" indent="-21600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ПТЭ ОТиТПУ устанавливают обязательные требования: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marL="216000" indent="-21600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marL="216000" indent="-21600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к безопасной эксплуатации объектов теплоснабжения и теплопотребляющих установок и входящих в их состав зданий, помещений, сооружений и оборудования (далее — объекты теплоснабжения и теплопотребляющие установки);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marL="216000" indent="-21600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к подготовке работников к выполнению трудовых функций в сфере теплоснабжения, связанных с эксплуатацией объектов теплоснабжения и теплопотребляющих установок, и подтверждению готовности работников к выполнению таких трудовых функций;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marL="216000" indent="-21600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к диспетчерскому управлению системами теплоснабжения, ведению водно-химического режима в системах теплоснабжения, пусконаладочным работам объектов теплоснабжения и теплопотребляющих установок.Дополнены условия договорных взаимоотношений по договору  теплоснабжения - установлена необходимость проведения мероприятий по наладке тепловых сетей, внутридомовых сетей и теплопотребляющих установок.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" name="Группа 3"/>
          <p:cNvGrpSpPr/>
          <p:nvPr/>
        </p:nvGrpSpPr>
        <p:grpSpPr>
          <a:xfrm>
            <a:off x="107280" y="98640"/>
            <a:ext cx="8974800" cy="1396440"/>
            <a:chOff x="107280" y="98640"/>
            <a:chExt cx="8974800" cy="1396440"/>
          </a:xfrm>
        </p:grpSpPr>
        <p:sp>
          <p:nvSpPr>
            <p:cNvPr id="82" name="Заголовок 2"/>
            <p:cNvSpPr/>
            <p:nvPr/>
          </p:nvSpPr>
          <p:spPr>
            <a:xfrm>
              <a:off x="1624680" y="190440"/>
              <a:ext cx="6988320" cy="10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rmAutofit/>
            </a:bodyPr>
            <a:p>
              <a:pPr algn="ctr" defTabSz="914400">
                <a:lnSpc>
                  <a:spcPct val="100000"/>
                </a:lnSpc>
                <a:tabLst>
                  <a:tab algn="l" pos="0"/>
                </a:tabLst>
              </a:pPr>
              <a:r>
                <a:rPr b="1" lang="ru-RU" sz="2000" spc="-1" strike="noStrike">
                  <a:solidFill>
                    <a:schemeClr val="accent3">
                      <a:lumMod val="75000"/>
                    </a:schemeClr>
                  </a:solidFill>
                  <a:latin typeface="Times New Roman"/>
                  <a:ea typeface="DejaVu Sans"/>
                </a:rPr>
                <a:t>Северо-Западное управление </a:t>
              </a:r>
              <a:br>
                <a:rPr sz="2000"/>
              </a:br>
              <a:r>
                <a:rPr b="1" lang="ru-RU" sz="2000" spc="-1" strike="noStrike">
                  <a:solidFill>
                    <a:schemeClr val="accent3">
                      <a:lumMod val="75000"/>
                    </a:schemeClr>
                  </a:solidFill>
                  <a:latin typeface="Times New Roman"/>
                  <a:ea typeface="DejaVu Sans"/>
                </a:rPr>
                <a:t>Ростехнадзора </a:t>
              </a:r>
              <a:endParaRPr b="0" lang="ru-RU" sz="2000" spc="-1" strike="noStrike">
                <a:solidFill>
                  <a:srgbClr val="000000"/>
                </a:solidFill>
                <a:latin typeface="Open Sans"/>
              </a:endParaRPr>
            </a:p>
          </p:txBody>
        </p:sp>
        <p:cxnSp>
          <p:nvCxnSpPr>
            <p:cNvPr id="83" name="Прямая соединительная линия 5"/>
            <p:cNvCxnSpPr/>
            <p:nvPr/>
          </p:nvCxnSpPr>
          <p:spPr>
            <a:xfrm>
              <a:off x="107280" y="1407600"/>
              <a:ext cx="8975160" cy="10800"/>
            </a:xfrm>
            <a:prstGeom prst="straightConnector1">
              <a:avLst/>
            </a:prstGeom>
            <a:ln w="76200">
              <a:solidFill>
                <a:srgbClr val="ff0000"/>
              </a:solidFill>
              <a:round/>
            </a:ln>
          </p:spPr>
        </p:cxnSp>
        <p:cxnSp>
          <p:nvCxnSpPr>
            <p:cNvPr id="84" name="Прямая соединительная линия 6"/>
            <p:cNvCxnSpPr/>
            <p:nvPr/>
          </p:nvCxnSpPr>
          <p:spPr>
            <a:xfrm>
              <a:off x="107280" y="1484640"/>
              <a:ext cx="8975160" cy="10800"/>
            </a:xfrm>
            <a:prstGeom prst="straightConnector1">
              <a:avLst/>
            </a:prstGeom>
            <a:ln w="76200">
              <a:solidFill>
                <a:srgbClr val="00b050"/>
              </a:solidFill>
              <a:round/>
            </a:ln>
          </p:spPr>
        </p:cxnSp>
        <p:pic>
          <p:nvPicPr>
            <p:cNvPr id="85" name="Picture 5" descr=""/>
            <p:cNvPicPr/>
            <p:nvPr/>
          </p:nvPicPr>
          <p:blipFill>
            <a:blip r:embed="rId1"/>
            <a:stretch/>
          </p:blipFill>
          <p:spPr>
            <a:xfrm>
              <a:off x="565920" y="98640"/>
              <a:ext cx="906840" cy="11444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86" name="Прямоугольник 2"/>
          <p:cNvSpPr/>
          <p:nvPr/>
        </p:nvSpPr>
        <p:spPr>
          <a:xfrm>
            <a:off x="4356000" y="6381360"/>
            <a:ext cx="4561200" cy="33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	</a:t>
            </a: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	</a:t>
            </a: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	</a:t>
            </a: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	</a:t>
            </a:r>
            <a:r>
              <a:rPr b="0" lang="ru-RU" sz="1600" spc="-1" strike="noStrike">
                <a:solidFill>
                  <a:srgbClr val="bfbfbf"/>
                </a:solidFill>
                <a:latin typeface="Times New Roman"/>
                <a:ea typeface="DejaVu Sans"/>
              </a:rPr>
              <a:t>Слайд 3</a:t>
            </a: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87" name="TextBox 76"/>
          <p:cNvSpPr/>
          <p:nvPr/>
        </p:nvSpPr>
        <p:spPr>
          <a:xfrm>
            <a:off x="495000" y="1620000"/>
            <a:ext cx="8323920" cy="84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 defTabSz="914400"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Как изменилась структура Правил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88" name=""/>
          <p:cNvSpPr txBox="1"/>
          <p:nvPr/>
        </p:nvSpPr>
        <p:spPr>
          <a:xfrm>
            <a:off x="1815840" y="4068720"/>
            <a:ext cx="5603040" cy="263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ru-RU" sz="1000" spc="-1" strike="noStrike">
                <a:solidFill>
                  <a:srgbClr val="000000"/>
                </a:solidFill>
                <a:latin typeface="Open Sans"/>
              </a:rPr>
              <a:t>Полностью его можно прочитать в журнале «Промышленная безопасность» № 4, 2025.</a:t>
            </a:r>
            <a:endParaRPr b="0" lang="ru-RU" sz="1000" spc="-1" strike="noStrike">
              <a:solidFill>
                <a:srgbClr val="000000"/>
              </a:solidFill>
              <a:latin typeface="Open Sans"/>
            </a:endParaRPr>
          </a:p>
        </p:txBody>
      </p:sp>
      <p:pic>
        <p:nvPicPr>
          <p:cNvPr id="89" name="" descr=""/>
          <p:cNvPicPr/>
          <p:nvPr/>
        </p:nvPicPr>
        <p:blipFill>
          <a:blip r:embed="rId2"/>
          <a:stretch/>
        </p:blipFill>
        <p:spPr>
          <a:xfrm>
            <a:off x="1260000" y="2192400"/>
            <a:ext cx="6300000" cy="4287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" name="Группа 5"/>
          <p:cNvGrpSpPr/>
          <p:nvPr/>
        </p:nvGrpSpPr>
        <p:grpSpPr>
          <a:xfrm>
            <a:off x="107280" y="98640"/>
            <a:ext cx="8974800" cy="1396440"/>
            <a:chOff x="107280" y="98640"/>
            <a:chExt cx="8974800" cy="1396440"/>
          </a:xfrm>
        </p:grpSpPr>
        <p:sp>
          <p:nvSpPr>
            <p:cNvPr id="91" name="Заголовок 4"/>
            <p:cNvSpPr/>
            <p:nvPr/>
          </p:nvSpPr>
          <p:spPr>
            <a:xfrm>
              <a:off x="1624680" y="190440"/>
              <a:ext cx="6988320" cy="10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rmAutofit/>
            </a:bodyPr>
            <a:p>
              <a:pPr algn="ctr" defTabSz="914400">
                <a:lnSpc>
                  <a:spcPct val="100000"/>
                </a:lnSpc>
                <a:tabLst>
                  <a:tab algn="l" pos="0"/>
                </a:tabLst>
              </a:pPr>
              <a:r>
                <a:rPr b="1" lang="ru-RU" sz="2000" spc="-1" strike="noStrike">
                  <a:solidFill>
                    <a:schemeClr val="accent3">
                      <a:lumMod val="75000"/>
                    </a:schemeClr>
                  </a:solidFill>
                  <a:latin typeface="Times New Roman"/>
                  <a:ea typeface="DejaVu Sans"/>
                </a:rPr>
                <a:t>Северо-Западное управление </a:t>
              </a:r>
              <a:br>
                <a:rPr sz="2000"/>
              </a:br>
              <a:r>
                <a:rPr b="1" lang="ru-RU" sz="2000" spc="-1" strike="noStrike">
                  <a:solidFill>
                    <a:schemeClr val="accent3">
                      <a:lumMod val="75000"/>
                    </a:schemeClr>
                  </a:solidFill>
                  <a:latin typeface="Times New Roman"/>
                  <a:ea typeface="DejaVu Sans"/>
                </a:rPr>
                <a:t>Ростехнадзора </a:t>
              </a:r>
              <a:endParaRPr b="0" lang="ru-RU" sz="2000" spc="-1" strike="noStrike">
                <a:solidFill>
                  <a:srgbClr val="000000"/>
                </a:solidFill>
                <a:latin typeface="Open Sans"/>
              </a:endParaRPr>
            </a:p>
          </p:txBody>
        </p:sp>
        <p:cxnSp>
          <p:nvCxnSpPr>
            <p:cNvPr id="92" name="Прямая соединительная линия 9"/>
            <p:cNvCxnSpPr/>
            <p:nvPr/>
          </p:nvCxnSpPr>
          <p:spPr>
            <a:xfrm>
              <a:off x="107280" y="1407600"/>
              <a:ext cx="8975160" cy="10800"/>
            </a:xfrm>
            <a:prstGeom prst="straightConnector1">
              <a:avLst/>
            </a:prstGeom>
            <a:ln w="76200">
              <a:solidFill>
                <a:srgbClr val="ff0000"/>
              </a:solidFill>
              <a:round/>
            </a:ln>
          </p:spPr>
        </p:cxnSp>
        <p:cxnSp>
          <p:nvCxnSpPr>
            <p:cNvPr id="93" name="Прямая соединительная линия 11"/>
            <p:cNvCxnSpPr/>
            <p:nvPr/>
          </p:nvCxnSpPr>
          <p:spPr>
            <a:xfrm>
              <a:off x="107280" y="1484640"/>
              <a:ext cx="8975160" cy="10800"/>
            </a:xfrm>
            <a:prstGeom prst="straightConnector1">
              <a:avLst/>
            </a:prstGeom>
            <a:ln w="76200">
              <a:solidFill>
                <a:srgbClr val="00b050"/>
              </a:solidFill>
              <a:round/>
            </a:ln>
          </p:spPr>
        </p:cxnSp>
        <p:pic>
          <p:nvPicPr>
            <p:cNvPr id="94" name="Picture 8" descr=""/>
            <p:cNvPicPr/>
            <p:nvPr/>
          </p:nvPicPr>
          <p:blipFill>
            <a:blip r:embed="rId1"/>
            <a:stretch/>
          </p:blipFill>
          <p:spPr>
            <a:xfrm>
              <a:off x="565920" y="98640"/>
              <a:ext cx="906840" cy="11444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95" name="Прямоугольник 5"/>
          <p:cNvSpPr/>
          <p:nvPr/>
        </p:nvSpPr>
        <p:spPr>
          <a:xfrm>
            <a:off x="4356000" y="6381360"/>
            <a:ext cx="4561200" cy="33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	</a:t>
            </a: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	</a:t>
            </a: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	</a:t>
            </a: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	</a:t>
            </a:r>
            <a:r>
              <a:rPr b="0" lang="ru-RU" sz="1600" spc="-1" strike="noStrike">
                <a:solidFill>
                  <a:srgbClr val="bfbfbf"/>
                </a:solidFill>
                <a:latin typeface="Times New Roman"/>
                <a:ea typeface="DejaVu Sans"/>
              </a:rPr>
              <a:t>Слайд 5</a:t>
            </a: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96" name="TextBox 83"/>
          <p:cNvSpPr/>
          <p:nvPr/>
        </p:nvSpPr>
        <p:spPr>
          <a:xfrm>
            <a:off x="495000" y="1620000"/>
            <a:ext cx="8323920" cy="35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 defTabSz="914400"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Оценка готовности муниципальных образований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97" name=""/>
          <p:cNvSpPr txBox="1"/>
          <p:nvPr/>
        </p:nvSpPr>
        <p:spPr>
          <a:xfrm>
            <a:off x="53280" y="2160000"/>
            <a:ext cx="8946720" cy="2676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just">
              <a:spcBef>
                <a:spcPts val="1191"/>
              </a:spcBef>
              <a:spcAft>
                <a:spcPts val="992"/>
              </a:spcAft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</a:rPr>
              <a:t>ПТЭ ОтиТПУ оперирую терминологией по  Федеральному закону от 27.07.2010 г. № 190-ФЗ «О теплоснабжении». </a:t>
            </a:r>
            <a:endParaRPr b="0" lang="ru-RU" sz="1600" spc="-1" strike="noStrike">
              <a:solidFill>
                <a:srgbClr val="000000"/>
              </a:solidFill>
              <a:latin typeface="Times New Roman"/>
            </a:endParaRPr>
          </a:p>
          <a:p>
            <a:pPr algn="just">
              <a:spcBef>
                <a:spcPts val="1191"/>
              </a:spcBef>
              <a:spcAft>
                <a:spcPts val="992"/>
              </a:spcAft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</a:rPr>
              <a:t>Эксплуатирующие организации — организации независимо от форм собственности и ведомственной принадлежности, индивидуальные предприниматели и физические лица, осуществляющие эксплуатацию объектов теплоснабжения и (или) теплопотребляющих установок, а также выполняющие работы (услуги), связанные с их: обслуживанием; диагностированием; ремонтом; техническим перевооружением; реконструкцией; консервацией; наладкой и испытаниями.</a:t>
            </a:r>
            <a:endParaRPr b="0" lang="ru-RU" sz="1600" spc="-1" strike="noStrike">
              <a:solidFill>
                <a:srgbClr val="000000"/>
              </a:solidFill>
              <a:latin typeface="Times New Roman"/>
            </a:endParaRPr>
          </a:p>
          <a:p>
            <a:pPr algn="just">
              <a:spcBef>
                <a:spcPts val="1191"/>
              </a:spcBef>
              <a:spcAft>
                <a:spcPts val="992"/>
              </a:spcAft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</a:rPr>
              <a:t>На ОПО требования ПТЭ ОТиТПУ, как и ПТЭ ТЭ, распространяются только в части требований, не предусмотренных законодательством по промбезопасности.</a:t>
            </a:r>
            <a:endParaRPr b="0" lang="ru-RU" sz="16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" name="Группа 4"/>
          <p:cNvGrpSpPr/>
          <p:nvPr/>
        </p:nvGrpSpPr>
        <p:grpSpPr>
          <a:xfrm>
            <a:off x="107280" y="98640"/>
            <a:ext cx="8974800" cy="1396440"/>
            <a:chOff x="107280" y="98640"/>
            <a:chExt cx="8974800" cy="1396440"/>
          </a:xfrm>
        </p:grpSpPr>
        <p:sp>
          <p:nvSpPr>
            <p:cNvPr id="99" name="Заголовок 3"/>
            <p:cNvSpPr/>
            <p:nvPr/>
          </p:nvSpPr>
          <p:spPr>
            <a:xfrm>
              <a:off x="1624680" y="190440"/>
              <a:ext cx="6988320" cy="10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rmAutofit/>
            </a:bodyPr>
            <a:p>
              <a:pPr algn="ctr" defTabSz="914400">
                <a:lnSpc>
                  <a:spcPct val="100000"/>
                </a:lnSpc>
                <a:tabLst>
                  <a:tab algn="l" pos="0"/>
                </a:tabLst>
              </a:pPr>
              <a:r>
                <a:rPr b="1" lang="ru-RU" sz="2000" spc="-1" strike="noStrike">
                  <a:solidFill>
                    <a:schemeClr val="accent3">
                      <a:lumMod val="75000"/>
                    </a:schemeClr>
                  </a:solidFill>
                  <a:latin typeface="Times New Roman"/>
                  <a:ea typeface="DejaVu Sans"/>
                </a:rPr>
                <a:t>Северо-Западное управление </a:t>
              </a:r>
              <a:br>
                <a:rPr sz="2000"/>
              </a:br>
              <a:r>
                <a:rPr b="1" lang="ru-RU" sz="2000" spc="-1" strike="noStrike">
                  <a:solidFill>
                    <a:schemeClr val="accent3">
                      <a:lumMod val="75000"/>
                    </a:schemeClr>
                  </a:solidFill>
                  <a:latin typeface="Times New Roman"/>
                  <a:ea typeface="DejaVu Sans"/>
                </a:rPr>
                <a:t>Ростехнадзора </a:t>
              </a:r>
              <a:endParaRPr b="0" lang="ru-RU" sz="2000" spc="-1" strike="noStrike">
                <a:solidFill>
                  <a:srgbClr val="000000"/>
                </a:solidFill>
                <a:latin typeface="Open Sans"/>
              </a:endParaRPr>
            </a:p>
          </p:txBody>
        </p:sp>
        <p:cxnSp>
          <p:nvCxnSpPr>
            <p:cNvPr id="100" name="Прямая соединительная линия 3"/>
            <p:cNvCxnSpPr/>
            <p:nvPr/>
          </p:nvCxnSpPr>
          <p:spPr>
            <a:xfrm>
              <a:off x="107280" y="1407600"/>
              <a:ext cx="8975160" cy="10800"/>
            </a:xfrm>
            <a:prstGeom prst="straightConnector1">
              <a:avLst/>
            </a:prstGeom>
            <a:ln w="76200">
              <a:solidFill>
                <a:srgbClr val="ff0000"/>
              </a:solidFill>
              <a:round/>
            </a:ln>
          </p:spPr>
        </p:cxnSp>
        <p:cxnSp>
          <p:nvCxnSpPr>
            <p:cNvPr id="101" name="Прямая соединительная линия 4"/>
            <p:cNvCxnSpPr/>
            <p:nvPr/>
          </p:nvCxnSpPr>
          <p:spPr>
            <a:xfrm>
              <a:off x="107280" y="1484640"/>
              <a:ext cx="8975160" cy="10800"/>
            </a:xfrm>
            <a:prstGeom prst="straightConnector1">
              <a:avLst/>
            </a:prstGeom>
            <a:ln w="76200">
              <a:solidFill>
                <a:srgbClr val="00b050"/>
              </a:solidFill>
              <a:round/>
            </a:ln>
          </p:spPr>
        </p:cxnSp>
        <p:pic>
          <p:nvPicPr>
            <p:cNvPr id="102" name="Picture 4" descr=""/>
            <p:cNvPicPr/>
            <p:nvPr/>
          </p:nvPicPr>
          <p:blipFill>
            <a:blip r:embed="rId1"/>
            <a:stretch/>
          </p:blipFill>
          <p:spPr>
            <a:xfrm>
              <a:off x="565920" y="98640"/>
              <a:ext cx="906840" cy="11444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03" name="Прямоугольник 4"/>
          <p:cNvSpPr/>
          <p:nvPr/>
        </p:nvSpPr>
        <p:spPr>
          <a:xfrm>
            <a:off x="4356000" y="6381360"/>
            <a:ext cx="4561200" cy="33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	</a:t>
            </a: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	</a:t>
            </a: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	</a:t>
            </a: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	</a:t>
            </a:r>
            <a:r>
              <a:rPr b="0" lang="ru-RU" sz="1600" spc="-1" strike="noStrike">
                <a:solidFill>
                  <a:srgbClr val="bfbfbf"/>
                </a:solidFill>
                <a:latin typeface="Times New Roman"/>
                <a:ea typeface="DejaVu Sans"/>
              </a:rPr>
              <a:t>Слайд 6</a:t>
            </a: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04" name="TextBox 5"/>
          <p:cNvSpPr/>
          <p:nvPr/>
        </p:nvSpPr>
        <p:spPr>
          <a:xfrm>
            <a:off x="495000" y="1620000"/>
            <a:ext cx="8323920" cy="84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lvl="2" marL="648000" indent="-216000" algn="just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Документооборот и техническая политика 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  <a:p>
            <a:pPr algn="just"/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Введено обязательное положение о технической политике организации. 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  <a:p>
            <a:pPr algn="just"/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Введено хранение документации в электронном виде. 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  <a:p>
            <a:pPr algn="just"/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Расширены обязанности ответственных за исправное состояние и безопасную эксплуатацию объекта. 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  <a:p>
            <a:pPr algn="just"/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Изменена периодичность проверки знаний (учтено разделение персонала по категориям). 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  <a:p>
            <a:pPr algn="just"/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Расширен перечень причин проведения внеочередных проверок знаний. 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  <a:p>
            <a:pPr algn="just"/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Разрешена проверка знаний внутри организации, у отдельных членов комиссии по проверке знаний, если председатель и 2 специалиста в составе комиссии прошли проверку знаний в Ростехнадзоре. 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  <a:p>
            <a:pPr algn="just"/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Увеличен срок стажировки от 2 до 180 смен (ранее — 2–14). 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  <a:p>
            <a:pPr algn="just"/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Устранены дублирующиеся требования по охране труда и пожарной безопасности. 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  <a:p>
            <a:pPr algn="just"/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Исключен раздел о повышении квалификации персонала (регулируется ст. 25 ФЗ-190 «О теплоснабжении»). 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  <a:p>
            <a:pPr algn="just"/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Введены новые термины (АС ДУ — автоматизированные системы диспетчерского управления, ЕТО — единая теплоснабжающая организация, ОДК — оперативный дистанционный контроль, ФМП — фиксаторы максимального перемещения). 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  <a:p>
            <a:pPr algn="just"/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Разрешено применение новых материалов и технологий. 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  <a:p>
            <a:pPr algn="just"/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Введен обязательный автоматизированный мониторинг. 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  <a:p>
            <a:pPr algn="just"/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Добавлено 11 приложений с регламентами испытаний оборудования, нормами расхода воды и порядком пуска систем по видам оборудования. 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  <a:p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" name="Группа 7"/>
          <p:cNvGrpSpPr/>
          <p:nvPr/>
        </p:nvGrpSpPr>
        <p:grpSpPr>
          <a:xfrm>
            <a:off x="107280" y="98640"/>
            <a:ext cx="8974800" cy="1396440"/>
            <a:chOff x="107280" y="98640"/>
            <a:chExt cx="8974800" cy="1396440"/>
          </a:xfrm>
        </p:grpSpPr>
        <p:sp>
          <p:nvSpPr>
            <p:cNvPr id="106" name="Заголовок 7"/>
            <p:cNvSpPr/>
            <p:nvPr/>
          </p:nvSpPr>
          <p:spPr>
            <a:xfrm>
              <a:off x="1624680" y="190440"/>
              <a:ext cx="6988320" cy="10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rmAutofit/>
            </a:bodyPr>
            <a:p>
              <a:pPr algn="ctr" defTabSz="914400">
                <a:lnSpc>
                  <a:spcPct val="100000"/>
                </a:lnSpc>
                <a:tabLst>
                  <a:tab algn="l" pos="0"/>
                </a:tabLst>
              </a:pPr>
              <a:r>
                <a:rPr b="1" lang="ru-RU" sz="2000" spc="-1" strike="noStrike">
                  <a:solidFill>
                    <a:schemeClr val="accent3">
                      <a:lumMod val="75000"/>
                    </a:schemeClr>
                  </a:solidFill>
                  <a:latin typeface="Times New Roman"/>
                  <a:ea typeface="DejaVu Sans"/>
                </a:rPr>
                <a:t>Северо-Западное управление </a:t>
              </a:r>
              <a:br>
                <a:rPr sz="2000"/>
              </a:br>
              <a:r>
                <a:rPr b="1" lang="ru-RU" sz="2000" spc="-1" strike="noStrike">
                  <a:solidFill>
                    <a:schemeClr val="accent3">
                      <a:lumMod val="75000"/>
                    </a:schemeClr>
                  </a:solidFill>
                  <a:latin typeface="Times New Roman"/>
                  <a:ea typeface="DejaVu Sans"/>
                </a:rPr>
                <a:t>Ростехнадзора </a:t>
              </a:r>
              <a:endParaRPr b="0" lang="ru-RU" sz="2000" spc="-1" strike="noStrike">
                <a:solidFill>
                  <a:srgbClr val="000000"/>
                </a:solidFill>
                <a:latin typeface="Open Sans"/>
              </a:endParaRPr>
            </a:p>
          </p:txBody>
        </p:sp>
        <p:cxnSp>
          <p:nvCxnSpPr>
            <p:cNvPr id="107" name="Прямая соединительная линия 13"/>
            <p:cNvCxnSpPr/>
            <p:nvPr/>
          </p:nvCxnSpPr>
          <p:spPr>
            <a:xfrm>
              <a:off x="107280" y="1407600"/>
              <a:ext cx="8975160" cy="10800"/>
            </a:xfrm>
            <a:prstGeom prst="straightConnector1">
              <a:avLst/>
            </a:prstGeom>
            <a:ln w="76200">
              <a:solidFill>
                <a:srgbClr val="ff0000"/>
              </a:solidFill>
              <a:round/>
            </a:ln>
          </p:spPr>
        </p:cxnSp>
        <p:cxnSp>
          <p:nvCxnSpPr>
            <p:cNvPr id="108" name="Прямая соединительная линия 14"/>
            <p:cNvCxnSpPr/>
            <p:nvPr/>
          </p:nvCxnSpPr>
          <p:spPr>
            <a:xfrm>
              <a:off x="107280" y="1484640"/>
              <a:ext cx="8975160" cy="10800"/>
            </a:xfrm>
            <a:prstGeom prst="straightConnector1">
              <a:avLst/>
            </a:prstGeom>
            <a:ln w="76200">
              <a:solidFill>
                <a:srgbClr val="00b050"/>
              </a:solidFill>
              <a:round/>
            </a:ln>
          </p:spPr>
        </p:cxnSp>
        <p:pic>
          <p:nvPicPr>
            <p:cNvPr id="109" name="Picture 6" descr=""/>
            <p:cNvPicPr/>
            <p:nvPr/>
          </p:nvPicPr>
          <p:blipFill>
            <a:blip r:embed="rId1"/>
            <a:stretch/>
          </p:blipFill>
          <p:spPr>
            <a:xfrm>
              <a:off x="565920" y="98640"/>
              <a:ext cx="906840" cy="11444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10" name="Прямоугольник 6"/>
          <p:cNvSpPr/>
          <p:nvPr/>
        </p:nvSpPr>
        <p:spPr>
          <a:xfrm>
            <a:off x="4356000" y="6381360"/>
            <a:ext cx="4561200" cy="33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	</a:t>
            </a: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	</a:t>
            </a: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	</a:t>
            </a: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	</a:t>
            </a:r>
            <a:r>
              <a:rPr b="0" lang="ru-RU" sz="1600" spc="-1" strike="noStrike">
                <a:solidFill>
                  <a:srgbClr val="bfbfbf"/>
                </a:solidFill>
                <a:latin typeface="Times New Roman"/>
                <a:ea typeface="DejaVu Sans"/>
              </a:rPr>
              <a:t>Слайд 6</a:t>
            </a: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11" name="TextBox 3"/>
          <p:cNvSpPr/>
          <p:nvPr/>
        </p:nvSpPr>
        <p:spPr>
          <a:xfrm>
            <a:off x="180000" y="1620000"/>
            <a:ext cx="8323920" cy="84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lvl="1" marL="432000" indent="-216000" algn="just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Действия организаций в свете новых требований к эксплуатации объектов теплоснабжения 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  <a:p>
            <a:pPr algn="just"/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Введение приказа № 511 требует от организаций, эксплуатирующих объекты теплоснабжения и теплопотребляющие установки, введения срочных и долгосрочных мер. 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  <a:p>
            <a:pPr algn="just"/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  <a:p>
            <a:pPr algn="just"/>
            <a:r>
              <a:rPr b="1" lang="ru-R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Срочные</a:t>
            </a:r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 меры должны быть приняты с началом действия документа, то есть </a:t>
            </a:r>
            <a:r>
              <a:rPr b="1" lang="ru-R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с 1 сентября 2025 года.</a:t>
            </a:r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  <a:p>
            <a:pPr algn="just">
              <a:tabLst>
                <a:tab algn="l" pos="45036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Порядок обучения и график проверок знаний должны быть определены руководителем организации. 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  <a:p>
            <a:pPr algn="just">
              <a:tabLst>
                <a:tab algn="l" pos="45036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Корректировка перечня работ перед отопительным сезоном. 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  <a:p>
            <a:pPr algn="just"/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Требуется откорректировать перечень работ при подготовке к отопительному периоду, в том числе с участием теплоснабжающей организации. 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  <a:p>
            <a:pPr algn="just"/>
            <a:r>
              <a:rPr b="1" lang="ru-R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Среднесрочные</a:t>
            </a:r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 меры должны быть приняты </a:t>
            </a:r>
            <a:r>
              <a:rPr b="1" lang="ru-R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с 1 сентября 2025 года по 1 сентября 2027 года.</a:t>
            </a:r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  <a:p>
            <a:pPr algn="just">
              <a:tabLst>
                <a:tab algn="l" pos="45036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Восстановление проектной документации. 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  <a:p>
            <a:pPr algn="just"/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Необходимо провести аудит архивов, запросить недостающие данные у проектных организаций; если документы на тепловые пункты утрачены, их нужно восстановить. 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  <a:p>
            <a:pPr algn="just"/>
            <a:r>
              <a:rPr b="1" lang="ru-R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Долгосрочные</a:t>
            </a:r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 меры должны быть приняты </a:t>
            </a:r>
            <a:r>
              <a:rPr b="1" lang="ru-R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до 1 сентября 2030 года.</a:t>
            </a:r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  <a:p>
            <a:pPr algn="just">
              <a:tabLst>
                <a:tab algn="l" pos="45036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Полная цифровизация документации. 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  <a:p>
            <a:pPr algn="just"/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Все данные по тепловым пунктам (схемы, журналы, учет параметров) должны быть переведены в электронный формат с последующим электронным ведением этой документации. 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  <a:p>
            <a:pPr algn="just">
              <a:tabLst>
                <a:tab algn="l" pos="45036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Доступ к данным для теплосетевых организаций. 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  <a:p>
            <a:pPr algn="just"/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Теплоснабжающие компании должны получить онлайн-доступ к информации для контроля качества услуг. Требуется настройка процессов предоставления удаленного доступа к данным. </a:t>
            </a:r>
            <a:endParaRPr b="0" lang="ru-RU" sz="1400" spc="-1" strike="noStrike">
              <a:solidFill>
                <a:srgbClr val="000000"/>
              </a:solidFill>
              <a:latin typeface="Open Sans"/>
            </a:endParaRPr>
          </a:p>
          <a:p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1822</TotalTime>
  <Application>LibreOffice/7.6.4.1$Linux_X86_64 LibreOffice_project/60$Build-1</Application>
  <AppVersion>15.0000</AppVersion>
  <Words>541</Words>
  <Paragraphs>69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2016-11-28T10:39:00Z</dcterms:created>
  <dc:creator>Бугоркова Инна Николаевна</dc:creator>
  <dc:description/>
  <dc:language>ru-RU</dc:language>
  <cp:lastModifiedBy/>
  <cp:lastPrinted>2024-11-11T06:27:47Z</cp:lastPrinted>
  <dcterms:modified xsi:type="dcterms:W3CDTF">2025-11-12T16:21:46Z</dcterms:modified>
  <cp:revision>726</cp:revision>
  <dc:subject/>
  <dc:title>Презентация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996495B25A474EA8AAE15617C5A43B5F_12</vt:lpwstr>
  </property>
  <property fmtid="{D5CDD505-2E9C-101B-9397-08002B2CF9AE}" pid="3" name="KSOProductBuildVer">
    <vt:lpwstr>1049-12.2.0.13266</vt:lpwstr>
  </property>
  <property fmtid="{D5CDD505-2E9C-101B-9397-08002B2CF9AE}" pid="4" name="Notes">
    <vt:i4>6</vt:i4>
  </property>
  <property fmtid="{D5CDD505-2E9C-101B-9397-08002B2CF9AE}" pid="5" name="PresentationFormat">
    <vt:lpwstr>Экран (4:3)</vt:lpwstr>
  </property>
  <property fmtid="{D5CDD505-2E9C-101B-9397-08002B2CF9AE}" pid="6" name="Slides">
    <vt:i4>7</vt:i4>
  </property>
</Properties>
</file>